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27" r:id="rId1"/>
    <p:sldMasterId id="2147483700" r:id="rId2"/>
  </p:sldMasterIdLst>
  <p:notesMasterIdLst>
    <p:notesMasterId r:id="rId55"/>
  </p:notesMasterIdLst>
  <p:handoutMasterIdLst>
    <p:handoutMasterId r:id="rId56"/>
  </p:handoutMasterIdLst>
  <p:sldIdLst>
    <p:sldId id="361" r:id="rId3"/>
    <p:sldId id="833" r:id="rId4"/>
    <p:sldId id="784" r:id="rId5"/>
    <p:sldId id="770" r:id="rId6"/>
    <p:sldId id="835" r:id="rId7"/>
    <p:sldId id="834" r:id="rId8"/>
    <p:sldId id="788" r:id="rId9"/>
    <p:sldId id="787" r:id="rId10"/>
    <p:sldId id="815" r:id="rId11"/>
    <p:sldId id="839" r:id="rId12"/>
    <p:sldId id="792" r:id="rId13"/>
    <p:sldId id="793" r:id="rId14"/>
    <p:sldId id="771" r:id="rId15"/>
    <p:sldId id="840" r:id="rId16"/>
    <p:sldId id="789" r:id="rId17"/>
    <p:sldId id="796" r:id="rId18"/>
    <p:sldId id="797" r:id="rId19"/>
    <p:sldId id="798" r:id="rId20"/>
    <p:sldId id="799" r:id="rId21"/>
    <p:sldId id="795" r:id="rId22"/>
    <p:sldId id="772" r:id="rId23"/>
    <p:sldId id="800" r:id="rId24"/>
    <p:sldId id="791" r:id="rId25"/>
    <p:sldId id="779" r:id="rId26"/>
    <p:sldId id="802" r:id="rId27"/>
    <p:sldId id="803" r:id="rId28"/>
    <p:sldId id="804" r:id="rId29"/>
    <p:sldId id="801" r:id="rId30"/>
    <p:sldId id="785" r:id="rId31"/>
    <p:sldId id="809" r:id="rId32"/>
    <p:sldId id="780" r:id="rId33"/>
    <p:sldId id="841" r:id="rId34"/>
    <p:sldId id="822" r:id="rId35"/>
    <p:sldId id="819" r:id="rId36"/>
    <p:sldId id="831" r:id="rId37"/>
    <p:sldId id="829" r:id="rId38"/>
    <p:sldId id="830" r:id="rId39"/>
    <p:sldId id="805" r:id="rId40"/>
    <p:sldId id="814" r:id="rId41"/>
    <p:sldId id="776" r:id="rId42"/>
    <p:sldId id="811" r:id="rId43"/>
    <p:sldId id="812" r:id="rId44"/>
    <p:sldId id="813" r:id="rId45"/>
    <p:sldId id="824" r:id="rId46"/>
    <p:sldId id="825" r:id="rId47"/>
    <p:sldId id="826" r:id="rId48"/>
    <p:sldId id="827" r:id="rId49"/>
    <p:sldId id="823" r:id="rId50"/>
    <p:sldId id="810" r:id="rId51"/>
    <p:sldId id="782" r:id="rId52"/>
    <p:sldId id="768" r:id="rId53"/>
    <p:sldId id="765" r:id="rId54"/>
  </p:sldIdLst>
  <p:sldSz cx="9144000" cy="5143500" type="screen16x9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4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 autoAdjust="0"/>
    <p:restoredTop sz="82465" autoAdjust="0"/>
  </p:normalViewPr>
  <p:slideViewPr>
    <p:cSldViewPr>
      <p:cViewPr varScale="1">
        <p:scale>
          <a:sx n="120" d="100"/>
          <a:sy n="120" d="100"/>
        </p:scale>
        <p:origin x="1092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>
      <p:cViewPr>
        <p:scale>
          <a:sx n="165" d="100"/>
          <a:sy n="165" d="100"/>
        </p:scale>
        <p:origin x="2096" y="1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microsoft.com/office/2016/11/relationships/changesInfo" Target="changesInfos/changesInfo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Mikulecky" userId="f6448c076970a383" providerId="LiveId" clId="{F421533F-253C-4E89-8122-AB121C742405}"/>
    <pc:docChg chg="custSel modSld">
      <pc:chgData name="Joseph Mikulecky" userId="f6448c076970a383" providerId="LiveId" clId="{F421533F-253C-4E89-8122-AB121C742405}" dt="2024-10-24T19:00:53.516" v="79" actId="404"/>
      <pc:docMkLst>
        <pc:docMk/>
      </pc:docMkLst>
      <pc:sldChg chg="modSp mod">
        <pc:chgData name="Joseph Mikulecky" userId="f6448c076970a383" providerId="LiveId" clId="{F421533F-253C-4E89-8122-AB121C742405}" dt="2024-10-24T19:00:08.946" v="64" actId="947"/>
        <pc:sldMkLst>
          <pc:docMk/>
          <pc:sldMk cId="2219621927" sldId="780"/>
        </pc:sldMkLst>
        <pc:spChg chg="mod">
          <ac:chgData name="Joseph Mikulecky" userId="f6448c076970a383" providerId="LiveId" clId="{F421533F-253C-4E89-8122-AB121C742405}" dt="2024-10-24T19:00:08.946" v="64" actId="947"/>
          <ac:spMkLst>
            <pc:docMk/>
            <pc:sldMk cId="2219621927" sldId="780"/>
            <ac:spMk id="3" creationId="{CFEDB428-3015-44F3-9CAA-31E2A2F14EAD}"/>
          </ac:spMkLst>
        </pc:spChg>
      </pc:sldChg>
      <pc:sldChg chg="modSp mod">
        <pc:chgData name="Joseph Mikulecky" userId="f6448c076970a383" providerId="LiveId" clId="{F421533F-253C-4E89-8122-AB121C742405}" dt="2024-10-24T18:48:13.801" v="53" actId="20577"/>
        <pc:sldMkLst>
          <pc:docMk/>
          <pc:sldMk cId="3340590509" sldId="788"/>
        </pc:sldMkLst>
        <pc:spChg chg="mod">
          <ac:chgData name="Joseph Mikulecky" userId="f6448c076970a383" providerId="LiveId" clId="{F421533F-253C-4E89-8122-AB121C742405}" dt="2024-10-24T18:48:13.801" v="53" actId="20577"/>
          <ac:spMkLst>
            <pc:docMk/>
            <pc:sldMk cId="3340590509" sldId="788"/>
            <ac:spMk id="3" creationId="{CFEDB428-3015-44F3-9CAA-31E2A2F14EAD}"/>
          </ac:spMkLst>
        </pc:spChg>
      </pc:sldChg>
      <pc:sldChg chg="modSp mod">
        <pc:chgData name="Joseph Mikulecky" userId="f6448c076970a383" providerId="LiveId" clId="{F421533F-253C-4E89-8122-AB121C742405}" dt="2024-10-24T19:00:53.516" v="79" actId="404"/>
        <pc:sldMkLst>
          <pc:docMk/>
          <pc:sldMk cId="1134577504" sldId="819"/>
        </pc:sldMkLst>
        <pc:spChg chg="mod">
          <ac:chgData name="Joseph Mikulecky" userId="f6448c076970a383" providerId="LiveId" clId="{F421533F-253C-4E89-8122-AB121C742405}" dt="2024-10-24T19:00:53.516" v="79" actId="404"/>
          <ac:spMkLst>
            <pc:docMk/>
            <pc:sldMk cId="1134577504" sldId="819"/>
            <ac:spMk id="3" creationId="{CFEDB428-3015-44F3-9CAA-31E2A2F14EAD}"/>
          </ac:spMkLst>
        </pc:spChg>
      </pc:sldChg>
      <pc:sldChg chg="delSp modSp mod">
        <pc:chgData name="Joseph Mikulecky" userId="f6448c076970a383" providerId="LiveId" clId="{F421533F-253C-4E89-8122-AB121C742405}" dt="2024-10-24T18:50:40.410" v="63" actId="14100"/>
        <pc:sldMkLst>
          <pc:docMk/>
          <pc:sldMk cId="3479585242" sldId="839"/>
        </pc:sldMkLst>
        <pc:spChg chg="mod">
          <ac:chgData name="Joseph Mikulecky" userId="f6448c076970a383" providerId="LiveId" clId="{F421533F-253C-4E89-8122-AB121C742405}" dt="2024-10-24T18:49:30.613" v="55" actId="1076"/>
          <ac:spMkLst>
            <pc:docMk/>
            <pc:sldMk cId="3479585242" sldId="839"/>
            <ac:spMk id="3" creationId="{D399392B-8054-DE46-B80B-72490595A10F}"/>
          </ac:spMkLst>
        </pc:spChg>
        <pc:spChg chg="mod">
          <ac:chgData name="Joseph Mikulecky" userId="f6448c076970a383" providerId="LiveId" clId="{F421533F-253C-4E89-8122-AB121C742405}" dt="2024-10-24T18:50:19.899" v="61" actId="1076"/>
          <ac:spMkLst>
            <pc:docMk/>
            <pc:sldMk cId="3479585242" sldId="839"/>
            <ac:spMk id="8" creationId="{FF7604C3-6472-524E-A8C4-AAF65283159E}"/>
          </ac:spMkLst>
        </pc:spChg>
        <pc:spChg chg="mod">
          <ac:chgData name="Joseph Mikulecky" userId="f6448c076970a383" providerId="LiveId" clId="{F421533F-253C-4E89-8122-AB121C742405}" dt="2024-10-24T18:50:09.937" v="59" actId="1076"/>
          <ac:spMkLst>
            <pc:docMk/>
            <pc:sldMk cId="3479585242" sldId="839"/>
            <ac:spMk id="676878" creationId="{00000000-0000-0000-0000-000000000000}"/>
          </ac:spMkLst>
        </pc:spChg>
        <pc:spChg chg="mod">
          <ac:chgData name="Joseph Mikulecky" userId="f6448c076970a383" providerId="LiveId" clId="{F421533F-253C-4E89-8122-AB121C742405}" dt="2024-10-24T18:50:40.410" v="63" actId="14100"/>
          <ac:spMkLst>
            <pc:docMk/>
            <pc:sldMk cId="3479585242" sldId="839"/>
            <ac:spMk id="676881" creationId="{00000000-0000-0000-0000-000000000000}"/>
          </ac:spMkLst>
        </pc:spChg>
        <pc:spChg chg="mod">
          <ac:chgData name="Joseph Mikulecky" userId="f6448c076970a383" providerId="LiveId" clId="{F421533F-253C-4E89-8122-AB121C742405}" dt="2024-10-24T18:50:15.226" v="60" actId="1076"/>
          <ac:spMkLst>
            <pc:docMk/>
            <pc:sldMk cId="3479585242" sldId="839"/>
            <ac:spMk id="676887" creationId="{00000000-0000-0000-0000-000000000000}"/>
          </ac:spMkLst>
        </pc:spChg>
        <pc:cxnChg chg="del mod">
          <ac:chgData name="Joseph Mikulecky" userId="f6448c076970a383" providerId="LiveId" clId="{F421533F-253C-4E89-8122-AB121C742405}" dt="2024-10-24T18:49:48.210" v="56" actId="478"/>
          <ac:cxnSpMkLst>
            <pc:docMk/>
            <pc:sldMk cId="3479585242" sldId="839"/>
            <ac:cxnSpMk id="10" creationId="{CE9C3BC1-F0D2-984A-912A-C1001D6E2D35}"/>
          </ac:cxnSpMkLst>
        </pc:cxnChg>
        <pc:cxnChg chg="del">
          <ac:chgData name="Joseph Mikulecky" userId="f6448c076970a383" providerId="LiveId" clId="{F421533F-253C-4E89-8122-AB121C742405}" dt="2024-10-24T18:49:49.425" v="57" actId="478"/>
          <ac:cxnSpMkLst>
            <pc:docMk/>
            <pc:sldMk cId="3479585242" sldId="839"/>
            <ac:cxnSpMk id="17" creationId="{0A939AF5-781E-6245-B238-43EB1DCFF70C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0D41C79-0FE8-4EF8-8475-4F268D9BDC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C83AAF2-71D4-4A22-8DDB-7A845167060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93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24691C43-8E78-4F80-9C47-9ED88EF8BB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250826D8-236C-49AD-8E12-9F2DD78FF79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93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fld id="{E343013E-4D0F-471B-B088-1A9D06C8A6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33D7432-B6D7-4A88-BE3B-12281F0C2B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522BBEB-4ED6-4D39-B1BD-35D624B9E9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093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1B7030C-BF7B-4449-B574-92CC3FF04F2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0688" y="703263"/>
            <a:ext cx="6261100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2044754-549F-4209-896F-5AED4F5F5ED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0" y="4460167"/>
            <a:ext cx="5207838" cy="422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58BD987-187F-4E74-857A-256122AF72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3921234-D414-4424-8B43-BC1ED5052F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093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fld id="{410384E3-C7AF-48C1-80CD-11A4FC7D10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MS PGothic" panose="020B0600070205080204" pitchFamily="34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E81005C-3A70-478A-84EB-66ED3654B1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FCA8D34-1F87-40F3-8020-393E5C321AA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EAB528F-2B7F-4080-8D47-6A43B6D3E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56EAF0E-3845-4B68-B2A4-01937382E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190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251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82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505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591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4574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7397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2175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19825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195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Qualification</a:t>
            </a:r>
          </a:p>
          <a:p>
            <a:pPr marL="228600" indent="-228600">
              <a:buAutoNum type="arabicPeriod"/>
            </a:pPr>
            <a:r>
              <a:rPr lang="en-US" dirty="0"/>
              <a:t>Timeline</a:t>
            </a:r>
          </a:p>
          <a:p>
            <a:pPr marL="228600" indent="-228600">
              <a:buAutoNum type="arabicPeriod"/>
            </a:pPr>
            <a:r>
              <a:rPr lang="en-US" dirty="0"/>
              <a:t>Application</a:t>
            </a:r>
          </a:p>
          <a:p>
            <a:pPr marL="228600" indent="-228600">
              <a:buAutoNum type="arabicPeriod"/>
            </a:pPr>
            <a:r>
              <a:rPr lang="en-US" dirty="0"/>
              <a:t>Conducting a grant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241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6855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330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074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37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387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988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230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713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DDEAE5F-0A81-4E48-B451-E01F26B3DA69}" type="datetime1">
              <a:rPr lang="en-US" altLang="en-US" smtClean="0"/>
              <a:pPr/>
              <a:t>10/24/2024</a:t>
            </a:fld>
            <a:endParaRPr lang="en-US" altLang="en-US"/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57B6B-957E-4119-819E-129C7D528B75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5645" y="4308420"/>
            <a:ext cx="6270750" cy="4080840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1493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351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rgbClr val="00246C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33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50">
                <a:solidFill>
                  <a:srgbClr val="FFFFFF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393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74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61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D566DA-C1EB-48C3-90E2-BC101B554A48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3B9BAA-B8BB-4E36-BC7D-A2C97C5FD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FFFFFF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FFFFFF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FFFFFF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FFFFFF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FFFFFF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60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6B88F67-7E2F-4F73-BF36-4CC3291DB85C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EC867E-2297-4834-AC29-301BA8630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24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2F85DF-FF66-4E87-9830-B432F5BE3F65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FBE0A6-9978-43DA-A5F8-CE4CDD4E1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FFFFFF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FFFFFF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FFFFFF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FFFFFF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FFFFFF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55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67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>
            <a:extLst>
              <a:ext uri="{FF2B5EF4-FFF2-40B4-BE49-F238E27FC236}">
                <a16:creationId xmlns:a16="http://schemas.microsoft.com/office/drawing/2014/main" id="{03EE6E08-50C1-46DD-AC84-6FF5803ECB9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955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>
            <a:extLst>
              <a:ext uri="{FF2B5EF4-FFF2-40B4-BE49-F238E27FC236}">
                <a16:creationId xmlns:a16="http://schemas.microsoft.com/office/drawing/2014/main" id="{F70B642D-E3BA-40D0-9953-5FDAB57C50C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4" r:id="rId4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>
            <a:extLst>
              <a:ext uri="{FF2B5EF4-FFF2-40B4-BE49-F238E27FC236}">
                <a16:creationId xmlns:a16="http://schemas.microsoft.com/office/drawing/2014/main" id="{080B62DD-0EF6-45DF-85D3-45CB3946ADC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3" r:id="rId3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rotarydistrict6780.com/" TargetMode="Externa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bduggar5@gmail.com" TargetMode="External"/><Relationship Id="rId4" Type="http://schemas.openxmlformats.org/officeDocument/2006/relationships/hyperlink" Target="mailto:joe.mikulecky@gmail.com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C90F1AA-2975-48DF-B872-B2F1DD701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2571750"/>
            <a:ext cx="7315200" cy="7429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10">
            <a:extLst>
              <a:ext uri="{FF2B5EF4-FFF2-40B4-BE49-F238E27FC236}">
                <a16:creationId xmlns:a16="http://schemas.microsoft.com/office/drawing/2014/main" id="{99D3D140-0571-4A04-AFD9-E13BDA917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2686050"/>
            <a:ext cx="51435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en-US" altLang="en-US" sz="3300">
                <a:solidFill>
                  <a:schemeClr val="bg1"/>
                </a:solidFill>
                <a:latin typeface="Arial Narrow Bold" panose="020B0706020202030204" pitchFamily="34" charset="0"/>
              </a:rPr>
              <a:t>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F578FC-2AA8-42CE-921C-FB3C15D35C7C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-57150" y="2544762"/>
            <a:ext cx="9144000" cy="742950"/>
          </a:xfrm>
          <a:effectLst>
            <a:outerShdw blurRad="57150" dist="508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latin typeface="Georgia" panose="02040502050405020303" pitchFamily="18" charset="0"/>
                <a:ea typeface="+mj-ea"/>
              </a:rPr>
              <a:t>D6780 Grant Qualification &amp; Management Seminar</a:t>
            </a:r>
          </a:p>
        </p:txBody>
      </p:sp>
      <p:sp>
        <p:nvSpPr>
          <p:cNvPr id="8196" name="Subtitle 3">
            <a:extLst>
              <a:ext uri="{FF2B5EF4-FFF2-40B4-BE49-F238E27FC236}">
                <a16:creationId xmlns:a16="http://schemas.microsoft.com/office/drawing/2014/main" id="{70A91118-C2E0-4473-B441-BC19BB6CCDE5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7137400" y="3358487"/>
            <a:ext cx="15240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endParaRPr lang="en-US" altLang="en-US" sz="2000" dirty="0">
              <a:latin typeface="Georgia" panose="02040502050405020303" pitchFamily="18" charset="0"/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Georgia" panose="02040502050405020303" pitchFamily="18" charset="0"/>
                <a:ea typeface="ヒラギノ角ゴ Pro W3" panose="020B0300000000000000" pitchFamily="34" charset="-128"/>
              </a:rPr>
              <a:t>Fall 2024</a:t>
            </a:r>
          </a:p>
        </p:txBody>
      </p:sp>
      <p:pic>
        <p:nvPicPr>
          <p:cNvPr id="8198" name="Picture 3">
            <a:extLst>
              <a:ext uri="{FF2B5EF4-FFF2-40B4-BE49-F238E27FC236}">
                <a16:creationId xmlns:a16="http://schemas.microsoft.com/office/drawing/2014/main" id="{AF34EEED-4D19-4E28-BFEF-C5551A263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A862C5-B2C8-F446-B2AA-98D91DE8927A}"/>
              </a:ext>
            </a:extLst>
          </p:cNvPr>
          <p:cNvSpPr txBox="1"/>
          <p:nvPr/>
        </p:nvSpPr>
        <p:spPr>
          <a:xfrm>
            <a:off x="381000" y="3714750"/>
            <a:ext cx="5253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For the 2025 - 2026 Rotary Year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717012" y="796529"/>
            <a:ext cx="5543550" cy="497681"/>
          </a:xfrm>
          <a:prstGeom prst="rect">
            <a:avLst/>
          </a:prstGeom>
          <a:solidFill>
            <a:srgbClr val="2752C0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Annual Fund Donations 2022-23 = </a:t>
            </a:r>
            <a:r>
              <a:rPr lang="en-US" altLang="en-US" sz="2000" b="1" dirty="0">
                <a:solidFill>
                  <a:schemeClr val="bg1"/>
                </a:solidFill>
              </a:rPr>
              <a:t>$587,360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599646" y="1268028"/>
            <a:ext cx="1382175" cy="584775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 i="1" dirty="0">
                <a:solidFill>
                  <a:srgbClr val="040303"/>
                </a:solidFill>
              </a:rPr>
              <a:t>SHARE + EARNINGS</a:t>
            </a:r>
            <a:endParaRPr lang="en-US" altLang="en-US" sz="1600" b="1" dirty="0">
              <a:solidFill>
                <a:srgbClr val="040303"/>
              </a:solidFill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 flipV="1">
            <a:off x="3158943" y="1513881"/>
            <a:ext cx="617524" cy="269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endParaRPr lang="en-US" sz="1800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 flipV="1">
            <a:off x="4954598" y="1513881"/>
            <a:ext cx="617525" cy="269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endParaRPr lang="en-US" sz="1800" dirty="0"/>
          </a:p>
        </p:txBody>
      </p:sp>
      <p:sp>
        <p:nvSpPr>
          <p:cNvPr id="676871" name="Line 7"/>
          <p:cNvSpPr>
            <a:spLocks noChangeShapeType="1"/>
          </p:cNvSpPr>
          <p:nvPr/>
        </p:nvSpPr>
        <p:spPr bwMode="auto">
          <a:xfrm>
            <a:off x="2442899" y="2679456"/>
            <a:ext cx="0" cy="914400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72" name="Rectangle 8"/>
          <p:cNvSpPr>
            <a:spLocks noChangeArrowheads="1"/>
          </p:cNvSpPr>
          <p:nvPr/>
        </p:nvSpPr>
        <p:spPr bwMode="auto">
          <a:xfrm>
            <a:off x="1734559" y="3661171"/>
            <a:ext cx="1485900" cy="68580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District Grants</a:t>
            </a:r>
          </a:p>
        </p:txBody>
      </p:sp>
      <p:sp>
        <p:nvSpPr>
          <p:cNvPr id="676873" name="Rectangle 9"/>
          <p:cNvSpPr>
            <a:spLocks noChangeArrowheads="1"/>
          </p:cNvSpPr>
          <p:nvPr/>
        </p:nvSpPr>
        <p:spPr bwMode="auto">
          <a:xfrm>
            <a:off x="1932231" y="4450496"/>
            <a:ext cx="1257300" cy="314324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50% (max)</a:t>
            </a:r>
            <a:endParaRPr lang="en-US" altLang="en-US" sz="1800" b="1" dirty="0"/>
          </a:p>
        </p:txBody>
      </p:sp>
      <p:sp>
        <p:nvSpPr>
          <p:cNvPr id="676874" name="Rectangle 10"/>
          <p:cNvSpPr>
            <a:spLocks noChangeArrowheads="1"/>
          </p:cNvSpPr>
          <p:nvPr/>
        </p:nvSpPr>
        <p:spPr bwMode="auto">
          <a:xfrm>
            <a:off x="1734559" y="2143125"/>
            <a:ext cx="1485900" cy="85725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District Designated Fund</a:t>
            </a:r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2050895" y="1319827"/>
            <a:ext cx="932397" cy="395287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47.5%</a:t>
            </a:r>
          </a:p>
        </p:txBody>
      </p:sp>
      <p:sp>
        <p:nvSpPr>
          <p:cNvPr id="10254" name="Rectangle 13"/>
          <p:cNvSpPr>
            <a:spLocks noChangeArrowheads="1"/>
          </p:cNvSpPr>
          <p:nvPr/>
        </p:nvSpPr>
        <p:spPr bwMode="auto">
          <a:xfrm>
            <a:off x="5720005" y="1290025"/>
            <a:ext cx="932397" cy="395286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47.5%</a:t>
            </a:r>
          </a:p>
        </p:txBody>
      </p:sp>
      <p:sp>
        <p:nvSpPr>
          <p:cNvPr id="676878" name="Rectangle 14"/>
          <p:cNvSpPr>
            <a:spLocks noChangeArrowheads="1"/>
          </p:cNvSpPr>
          <p:nvPr/>
        </p:nvSpPr>
        <p:spPr bwMode="auto">
          <a:xfrm>
            <a:off x="5591102" y="2006270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World </a:t>
            </a:r>
            <a:br>
              <a:rPr lang="en-US" altLang="en-US" sz="1800" b="1" dirty="0">
                <a:solidFill>
                  <a:schemeClr val="bg1"/>
                </a:solidFill>
              </a:rPr>
            </a:br>
            <a:r>
              <a:rPr lang="en-US" altLang="en-US" sz="1800" b="1" dirty="0">
                <a:solidFill>
                  <a:schemeClr val="bg1"/>
                </a:solidFill>
              </a:rPr>
              <a:t>Fund</a:t>
            </a:r>
          </a:p>
        </p:txBody>
      </p:sp>
      <p:cxnSp>
        <p:nvCxnSpPr>
          <p:cNvPr id="676879" name="AutoShape 15"/>
          <p:cNvCxnSpPr>
            <a:cxnSpLocks noChangeShapeType="1"/>
            <a:stCxn id="676874" idx="3"/>
          </p:cNvCxnSpPr>
          <p:nvPr/>
        </p:nvCxnSpPr>
        <p:spPr bwMode="auto">
          <a:xfrm>
            <a:off x="3220459" y="2571750"/>
            <a:ext cx="2400299" cy="1457325"/>
          </a:xfrm>
          <a:prstGeom prst="bentConnector3">
            <a:avLst>
              <a:gd name="adj1" fmla="val 50000"/>
            </a:avLst>
          </a:prstGeom>
          <a:noFill/>
          <a:ln w="22225">
            <a:solidFill>
              <a:srgbClr val="040303"/>
            </a:solidFill>
            <a:miter lim="800000"/>
            <a:headEnd/>
            <a:tailEnd type="triangle" w="med" len="med"/>
          </a:ln>
        </p:spPr>
      </p:cxnSp>
      <p:sp>
        <p:nvSpPr>
          <p:cNvPr id="676880" name="Rectangle 16"/>
          <p:cNvSpPr>
            <a:spLocks noChangeArrowheads="1"/>
          </p:cNvSpPr>
          <p:nvPr/>
        </p:nvSpPr>
        <p:spPr bwMode="auto">
          <a:xfrm>
            <a:off x="3502104" y="3049047"/>
            <a:ext cx="1200150" cy="314325"/>
          </a:xfrm>
          <a:prstGeom prst="rect">
            <a:avLst/>
          </a:prstGeom>
          <a:gradFill rotWithShape="0">
            <a:gsLst>
              <a:gs pos="0">
                <a:srgbClr val="801A23"/>
              </a:gs>
              <a:gs pos="100000">
                <a:srgbClr val="4C3373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50% (min)</a:t>
            </a:r>
            <a:endParaRPr lang="en-US" altLang="en-US" sz="1800" b="1" dirty="0"/>
          </a:p>
        </p:txBody>
      </p:sp>
      <p:sp>
        <p:nvSpPr>
          <p:cNvPr id="676881" name="Line 17"/>
          <p:cNvSpPr>
            <a:spLocks noChangeShapeType="1"/>
          </p:cNvSpPr>
          <p:nvPr/>
        </p:nvSpPr>
        <p:spPr bwMode="auto">
          <a:xfrm>
            <a:off x="6095999" y="2898669"/>
            <a:ext cx="1" cy="927409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 sz="1800"/>
          </a:p>
        </p:txBody>
      </p:sp>
      <p:sp>
        <p:nvSpPr>
          <p:cNvPr id="676883" name="Rectangle 19"/>
          <p:cNvSpPr>
            <a:spLocks noChangeArrowheads="1"/>
          </p:cNvSpPr>
          <p:nvPr/>
        </p:nvSpPr>
        <p:spPr bwMode="auto">
          <a:xfrm>
            <a:off x="5572124" y="3861226"/>
            <a:ext cx="1971675" cy="68580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Global Grants</a:t>
            </a:r>
            <a:br>
              <a:rPr lang="en-US" altLang="en-US" sz="1800" b="1" dirty="0">
                <a:solidFill>
                  <a:schemeClr val="bg1"/>
                </a:solidFill>
              </a:rPr>
            </a:br>
            <a:r>
              <a:rPr lang="en-US" altLang="en-US" sz="1050" b="1" dirty="0">
                <a:solidFill>
                  <a:schemeClr val="bg1"/>
                </a:solidFill>
              </a:rPr>
              <a:t>(World Fund match </a:t>
            </a:r>
            <a:br>
              <a:rPr lang="en-US" altLang="en-US" sz="1050" b="1" dirty="0">
                <a:solidFill>
                  <a:schemeClr val="bg1"/>
                </a:solidFill>
              </a:rPr>
            </a:br>
            <a:r>
              <a:rPr lang="en-US" altLang="en-US" sz="1050" b="1" dirty="0">
                <a:solidFill>
                  <a:schemeClr val="bg1"/>
                </a:solidFill>
              </a:rPr>
              <a:t>to DDF and Other</a:t>
            </a:r>
            <a:endParaRPr lang="en-US" altLang="en-US" sz="1800" b="1" baseline="30000" dirty="0">
              <a:solidFill>
                <a:schemeClr val="bg1"/>
              </a:solidFill>
            </a:endParaRPr>
          </a:p>
        </p:txBody>
      </p:sp>
      <p:sp>
        <p:nvSpPr>
          <p:cNvPr id="676885" name="Rectangle 21"/>
          <p:cNvSpPr>
            <a:spLocks noChangeArrowheads="1"/>
          </p:cNvSpPr>
          <p:nvPr/>
        </p:nvSpPr>
        <p:spPr bwMode="auto">
          <a:xfrm>
            <a:off x="7739985" y="2803921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Other </a:t>
            </a:r>
            <a:br>
              <a:rPr lang="en-US" altLang="en-US" sz="1800" dirty="0">
                <a:solidFill>
                  <a:schemeClr val="bg1"/>
                </a:solidFill>
              </a:rPr>
            </a:br>
            <a:r>
              <a:rPr lang="en-US" altLang="en-US" sz="1050" dirty="0">
                <a:solidFill>
                  <a:schemeClr val="bg1"/>
                </a:solidFill>
              </a:rPr>
              <a:t>(Cash, DAF, Endowment Fund)</a:t>
            </a:r>
          </a:p>
        </p:txBody>
      </p:sp>
      <p:sp>
        <p:nvSpPr>
          <p:cNvPr id="676886" name="Rectangle 22"/>
          <p:cNvSpPr>
            <a:spLocks noChangeArrowheads="1"/>
          </p:cNvSpPr>
          <p:nvPr/>
        </p:nvSpPr>
        <p:spPr bwMode="auto">
          <a:xfrm>
            <a:off x="1786421" y="1757649"/>
            <a:ext cx="1382176" cy="333026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200" b="1" dirty="0">
                <a:solidFill>
                  <a:schemeClr val="bg1"/>
                </a:solidFill>
              </a:rPr>
              <a:t>District Controlled</a:t>
            </a:r>
          </a:p>
        </p:txBody>
      </p:sp>
      <p:sp>
        <p:nvSpPr>
          <p:cNvPr id="676887" name="Rectangle 23"/>
          <p:cNvSpPr>
            <a:spLocks noChangeArrowheads="1"/>
          </p:cNvSpPr>
          <p:nvPr/>
        </p:nvSpPr>
        <p:spPr bwMode="auto">
          <a:xfrm>
            <a:off x="5174105" y="1723569"/>
            <a:ext cx="1925979" cy="247553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</a:rPr>
              <a:t>Trustees Controlled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4C775E-AD0B-6446-9150-59024222776E}"/>
              </a:ext>
            </a:extLst>
          </p:cNvPr>
          <p:cNvSpPr txBox="1"/>
          <p:nvPr/>
        </p:nvSpPr>
        <p:spPr>
          <a:xfrm>
            <a:off x="2904641" y="302018"/>
            <a:ext cx="3595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2025- 2026 Funding</a:t>
            </a:r>
            <a:endParaRPr lang="en-US" b="1" dirty="0">
              <a:solidFill>
                <a:srgbClr val="FF99FF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99392B-8054-DE46-B80B-72490595A10F}"/>
              </a:ext>
            </a:extLst>
          </p:cNvPr>
          <p:cNvSpPr txBox="1"/>
          <p:nvPr/>
        </p:nvSpPr>
        <p:spPr>
          <a:xfrm>
            <a:off x="439813" y="2371695"/>
            <a:ext cx="1394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$278,996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41BDE5-895D-284A-A2ED-A2099548B9A0}"/>
              </a:ext>
            </a:extLst>
          </p:cNvPr>
          <p:cNvSpPr txBox="1"/>
          <p:nvPr/>
        </p:nvSpPr>
        <p:spPr>
          <a:xfrm>
            <a:off x="439813" y="3792415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$151,970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7604C3-6472-524E-A8C4-AAF65283159E}"/>
              </a:ext>
            </a:extLst>
          </p:cNvPr>
          <p:cNvSpPr txBox="1"/>
          <p:nvPr/>
        </p:nvSpPr>
        <p:spPr>
          <a:xfrm>
            <a:off x="6692537" y="2200426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$278,996</a:t>
            </a:r>
          </a:p>
        </p:txBody>
      </p:sp>
      <p:sp>
        <p:nvSpPr>
          <p:cNvPr id="30" name="Line 18">
            <a:extLst>
              <a:ext uri="{FF2B5EF4-FFF2-40B4-BE49-F238E27FC236}">
                <a16:creationId xmlns:a16="http://schemas.microsoft.com/office/drawing/2014/main" id="{40E9E57B-A238-1644-8487-C77512E92F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45763" y="3206994"/>
            <a:ext cx="781794" cy="619084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D9D55B-43DC-16AA-862C-B8A727D62DAF}"/>
              </a:ext>
            </a:extLst>
          </p:cNvPr>
          <p:cNvSpPr txBox="1"/>
          <p:nvPr/>
        </p:nvSpPr>
        <p:spPr>
          <a:xfrm>
            <a:off x="4378131" y="4023344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$151,970</a:t>
            </a:r>
          </a:p>
        </p:txBody>
      </p:sp>
    </p:spTree>
    <p:extLst>
      <p:ext uri="{BB962C8B-B14F-4D97-AF65-F5344CB8AC3E}">
        <p14:creationId xmlns:p14="http://schemas.microsoft.com/office/powerpoint/2010/main" val="3479585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Grant</a:t>
            </a:r>
            <a:r>
              <a:rPr lang="en-US" altLang="en-US" sz="3600" b="1" dirty="0">
                <a:latin typeface="Arial Narrow" panose="020B0606020202030204" pitchFamily="34" charset="0"/>
              </a:rPr>
              <a:t>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19151"/>
            <a:ext cx="8229600" cy="3581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sz="2400" b="1" dirty="0">
                <a:latin typeface="Arial Narrow" panose="020B0606020202030204" pitchFamily="34" charset="0"/>
              </a:rPr>
              <a:t>Ensures that your Grant project: </a:t>
            </a:r>
          </a:p>
          <a:p>
            <a:pPr marL="0" indent="0">
              <a:buNone/>
              <a:defRPr/>
            </a:pPr>
            <a:endParaRPr lang="en-US" altLang="en-US" sz="800" b="1" dirty="0">
              <a:latin typeface="Arial Narrow" panose="020B0606020202030204" pitchFamily="34" charset="0"/>
            </a:endParaRPr>
          </a:p>
          <a:p>
            <a:pPr>
              <a:defRPr/>
            </a:pPr>
            <a:r>
              <a:rPr lang="en-US" sz="2400" dirty="0"/>
              <a:t>Has proper financial controls in place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Is guided by humanitarian &amp; educational principles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Meets the needs of the beneficiaries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Fulfills objectives based on a community assessment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Safeguards donor funds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2784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Stewardship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895350"/>
            <a:ext cx="8534400" cy="33940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600" b="1" dirty="0"/>
              <a:t>Responsible Management &amp; Oversight of Funds: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Rotarian supervision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Standard business practices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Irregularities to be reported to TRF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Projects implemented as approved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Financial records reviewed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Reports submitted in a timely fashion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14313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Georgia" panose="02040502050405020303" pitchFamily="18" charset="0"/>
              </a:rPr>
              <a:t>CLUB QUALIFICATION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5894721" y="3418646"/>
            <a:ext cx="2954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Joe Mikulecky</a:t>
            </a:r>
          </a:p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District Grants Chair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C0A5ED-9A70-BA48-94C1-0870FF276640}"/>
              </a:ext>
            </a:extLst>
          </p:cNvPr>
          <p:cNvSpPr txBox="1"/>
          <p:nvPr/>
        </p:nvSpPr>
        <p:spPr>
          <a:xfrm>
            <a:off x="492803" y="3409884"/>
            <a:ext cx="43765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</a:rPr>
              <a:t>Laura Cavin</a:t>
            </a:r>
          </a:p>
          <a:p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</a:rPr>
              <a:t>District Grant Application MOU and </a:t>
            </a:r>
          </a:p>
          <a:p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</a:rPr>
              <a:t>Qualification Forms Coordinator </a:t>
            </a:r>
          </a:p>
        </p:txBody>
      </p:sp>
    </p:spTree>
    <p:extLst>
      <p:ext uri="{BB962C8B-B14F-4D97-AF65-F5344CB8AC3E}">
        <p14:creationId xmlns:p14="http://schemas.microsoft.com/office/powerpoint/2010/main" val="3666334272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FCE1-49AA-DFFD-5109-D6A5CF280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CLUB MOU &amp; QUALIFICATION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B1D1A-8AAE-F1BF-EA89-EF2FF194F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419349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Display:</a:t>
            </a:r>
          </a:p>
          <a:p>
            <a:r>
              <a:rPr lang="en-US" sz="2600" dirty="0"/>
              <a:t>Club Memorandum of Understanding </a:t>
            </a:r>
          </a:p>
          <a:p>
            <a:r>
              <a:rPr lang="en-US" sz="2600" dirty="0"/>
              <a:t>and </a:t>
            </a:r>
          </a:p>
          <a:p>
            <a:r>
              <a:rPr lang="en-US" sz="2600" dirty="0"/>
              <a:t>Club Qualification Form</a:t>
            </a:r>
          </a:p>
          <a:p>
            <a:endParaRPr lang="en-US" sz="8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44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Qualification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167" y="952500"/>
            <a:ext cx="8462434" cy="314325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At least two (2) Club members attend the District Rotary Foundation Grant Management Seminar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Club agrees with Club Memorandum of Understanding (MOU)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Club submits Club MOU &amp; Qualification Plan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District Approves Club Qualification Plan</a:t>
            </a:r>
          </a:p>
          <a:p>
            <a:pPr marL="0" indent="0">
              <a:buNone/>
              <a:defRPr/>
            </a:pPr>
            <a:r>
              <a:rPr lang="en-US" sz="2600" dirty="0"/>
              <a:t>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90425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Club Requalification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0275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Required annually</a:t>
            </a:r>
          </a:p>
          <a:p>
            <a:pPr>
              <a:defRPr/>
            </a:pPr>
            <a:r>
              <a:rPr lang="en-US" sz="2600" dirty="0"/>
              <a:t>Review last year’s Qualification Plan</a:t>
            </a:r>
          </a:p>
          <a:p>
            <a:pPr lvl="2">
              <a:defRPr/>
            </a:pPr>
            <a:r>
              <a:rPr lang="en-US" sz="2600" dirty="0"/>
              <a:t>Do you understand what was written?</a:t>
            </a:r>
          </a:p>
          <a:p>
            <a:pPr lvl="2">
              <a:defRPr/>
            </a:pPr>
            <a:r>
              <a:rPr lang="en-US" sz="2600" dirty="0"/>
              <a:t>Did you do what you wrote?</a:t>
            </a:r>
          </a:p>
          <a:p>
            <a:pPr lvl="2">
              <a:defRPr/>
            </a:pPr>
            <a:r>
              <a:rPr lang="en-US" sz="2600" dirty="0"/>
              <a:t>Did it go well?</a:t>
            </a:r>
          </a:p>
          <a:p>
            <a:pPr>
              <a:defRPr/>
            </a:pPr>
            <a:r>
              <a:rPr lang="en-US" sz="2600" dirty="0"/>
              <a:t>Modify &amp; resubmit Qualification Plan</a:t>
            </a:r>
          </a:p>
          <a:p>
            <a:pPr>
              <a:defRPr/>
            </a:pPr>
            <a:r>
              <a:rPr lang="en-US" sz="2600" dirty="0"/>
              <a:t>Sign new Memorandum of Understanding (MOU)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81940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Maintaining 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28194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Follow the terms of the Club MOU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Fully implement stewardship and grant management practices to prevent misuse of funds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Appoint a Club member or committee to manage Club qualification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9095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Club Qualification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What MOU requirements does your Club already implement?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What requirements does your Club need to implement?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What type of Club members would be good choices to help implement the Club MOU?</a:t>
            </a:r>
            <a:r>
              <a:rPr lang="en-US" sz="2800" dirty="0"/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62160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Best Practices/Issues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048000"/>
          </a:xfrm>
        </p:spPr>
        <p:txBody>
          <a:bodyPr numCol="2"/>
          <a:lstStyle/>
          <a:p>
            <a:pPr>
              <a:defRPr/>
            </a:pPr>
            <a:r>
              <a:rPr lang="en-US" sz="2600" dirty="0"/>
              <a:t>Manager</a:t>
            </a:r>
          </a:p>
          <a:p>
            <a:pPr>
              <a:defRPr/>
            </a:pPr>
            <a:r>
              <a:rPr lang="en-US" sz="2600" dirty="0"/>
              <a:t>Conflicts of Interest</a:t>
            </a:r>
          </a:p>
          <a:p>
            <a:pPr>
              <a:defRPr/>
            </a:pPr>
            <a:r>
              <a:rPr lang="en-US" sz="2600" dirty="0"/>
              <a:t>Training</a:t>
            </a:r>
          </a:p>
          <a:p>
            <a:pPr>
              <a:defRPr/>
            </a:pPr>
            <a:r>
              <a:rPr lang="en-US" sz="2600" dirty="0"/>
              <a:t>Bank Account</a:t>
            </a:r>
          </a:p>
          <a:p>
            <a:pPr>
              <a:defRPr/>
            </a:pPr>
            <a:r>
              <a:rPr lang="en-US" sz="2600" dirty="0"/>
              <a:t>Financial Management Plan</a:t>
            </a:r>
          </a:p>
          <a:p>
            <a:pPr>
              <a:defRPr/>
            </a:pPr>
            <a:r>
              <a:rPr lang="en-US" sz="2600" dirty="0"/>
              <a:t>Document Retention – 5 years</a:t>
            </a:r>
          </a:p>
          <a:p>
            <a:pPr>
              <a:defRPr/>
            </a:pPr>
            <a:r>
              <a:rPr lang="en-US" sz="2600" dirty="0"/>
              <a:t>Reports</a:t>
            </a:r>
          </a:p>
          <a:p>
            <a:pPr>
              <a:defRPr/>
            </a:pPr>
            <a:r>
              <a:rPr lang="en-US" sz="2600" dirty="0"/>
              <a:t>Misuse Plan  </a:t>
            </a:r>
          </a:p>
          <a:p>
            <a:pPr>
              <a:defRPr/>
            </a:pPr>
            <a:r>
              <a:rPr lang="en-US" sz="2600" dirty="0"/>
              <a:t>Approval   </a:t>
            </a:r>
            <a:r>
              <a:rPr lang="en-US" sz="2800" dirty="0"/>
              <a:t>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7483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-76200" y="383246"/>
            <a:ext cx="96774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sz="2800" b="1" dirty="0">
                <a:latin typeface="Georgia" panose="02040502050405020303" pitchFamily="18" charset="0"/>
              </a:rPr>
              <a:t>GOAL FOR TODAY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95350"/>
            <a:ext cx="8763000" cy="318134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Understand District Grant Basics: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		</a:t>
            </a:r>
            <a:r>
              <a:rPr lang="en-US" sz="2400" dirty="0"/>
              <a:t>Timeline								Qualifying Your Club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 		Funding 								Creating a Project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		Management						Applying for a District Grant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		Stewardship      	            		Implementing Your Project</a:t>
            </a:r>
          </a:p>
          <a:p>
            <a:pPr marL="1146175" indent="-49213"/>
            <a:endParaRPr lang="en-US" sz="2400" dirty="0"/>
          </a:p>
          <a:p>
            <a:pPr marL="1146175" indent="-49213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3690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6800" y="349250"/>
            <a:ext cx="79248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Overview &amp; Club 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00150"/>
            <a:ext cx="8229600" cy="339407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72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73517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5400" b="1" dirty="0">
                <a:latin typeface="Georgia" panose="02040502050405020303" pitchFamily="18" charset="0"/>
              </a:rPr>
              <a:t>CREATING A PROJECT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2500B6-F040-6C2A-F4D6-EDC2B0668018}"/>
              </a:ext>
            </a:extLst>
          </p:cNvPr>
          <p:cNvSpPr txBox="1"/>
          <p:nvPr/>
        </p:nvSpPr>
        <p:spPr>
          <a:xfrm>
            <a:off x="3505200" y="3862685"/>
            <a:ext cx="2119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Joe Mikulecky</a:t>
            </a:r>
          </a:p>
        </p:txBody>
      </p:sp>
    </p:spTree>
    <p:extLst>
      <p:ext uri="{BB962C8B-B14F-4D97-AF65-F5344CB8AC3E}">
        <p14:creationId xmlns:p14="http://schemas.microsoft.com/office/powerpoint/2010/main" val="1735427174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766" y="1200150"/>
            <a:ext cx="8517467" cy="30480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Identify best practices for choosing a project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Develop a plan to implement your project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Understand what is needed to establish a financial management plan </a:t>
            </a:r>
            <a:r>
              <a:rPr lang="en-US" sz="2600" b="1" dirty="0"/>
              <a:t>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82990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Successful Grant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191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Meet real community need(s)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Have frequent personal partner communication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Have implementation plans with measurable goals and outcomes 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Are sustainable beyond the life of the grant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Practice proper stewardship of grant funds</a:t>
            </a:r>
            <a:r>
              <a:rPr lang="en-US" sz="2800" dirty="0"/>
              <a:t>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05184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Community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Talk with partners and members of the community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Assess your club’s resources and availability and its potential partners to meet the need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Choose a project that is based on what the </a:t>
            </a:r>
            <a:r>
              <a:rPr lang="en-US" sz="2600" u="sng" dirty="0"/>
              <a:t>community needs</a:t>
            </a:r>
            <a:r>
              <a:rPr lang="en-US" sz="2600" dirty="0"/>
              <a:t>, not what you want to do!      </a:t>
            </a:r>
            <a:r>
              <a:rPr lang="en-US" sz="2800" dirty="0"/>
              <a:t>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44189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30275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How can partners help you make your project more successful?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How do you identify potential partners?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Other Rotary Clubs in your community or nearby?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Other non-profits or NGOs or government organizations?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057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0480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Form a 3-person Grant Committee</a:t>
            </a:r>
          </a:p>
          <a:p>
            <a:pPr>
              <a:defRPr/>
            </a:pPr>
            <a:r>
              <a:rPr lang="en-US" sz="2600" dirty="0"/>
              <a:t>Assign roles</a:t>
            </a:r>
          </a:p>
          <a:p>
            <a:pPr>
              <a:defRPr/>
            </a:pPr>
            <a:r>
              <a:rPr lang="en-US" sz="2600" dirty="0"/>
              <a:t>Set measurable and sustainable goals</a:t>
            </a:r>
          </a:p>
          <a:p>
            <a:pPr>
              <a:defRPr/>
            </a:pPr>
            <a:r>
              <a:rPr lang="en-US" sz="2600" dirty="0"/>
              <a:t>Create a budget</a:t>
            </a:r>
          </a:p>
          <a:p>
            <a:pPr>
              <a:defRPr/>
            </a:pPr>
            <a:r>
              <a:rPr lang="en-US" sz="2600" dirty="0"/>
              <a:t>Create an implementation plan</a:t>
            </a:r>
          </a:p>
          <a:p>
            <a:pPr>
              <a:defRPr/>
            </a:pPr>
            <a:r>
              <a:rPr lang="en-US" sz="2600" dirty="0"/>
              <a:t>Have a contingency plan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65715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Creating a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76350"/>
            <a:ext cx="8229600" cy="28956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Realistic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Competitive bidding for project components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Reasonable prices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Disclose potential or real conflicts of interest</a:t>
            </a:r>
            <a:r>
              <a:rPr lang="en-US" sz="2800" dirty="0"/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14483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90800" y="373101"/>
            <a:ext cx="4191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sz="2800" b="1" dirty="0">
                <a:latin typeface="Georgia" panose="02040502050405020303" pitchFamily="18" charset="0"/>
                <a:ea typeface="+mj-ea"/>
              </a:rPr>
              <a:t>Creating a Project</a:t>
            </a:r>
            <a:endParaRPr lang="en-US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6324"/>
            <a:ext cx="8229600" cy="339407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8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30855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800" b="1" dirty="0">
                <a:latin typeface="Arial Narrow" panose="020B0606020202030204" pitchFamily="34" charset="0"/>
              </a:rPr>
              <a:t>APPLYING FOR A DISTRICT GRANT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4876800" y="3462454"/>
            <a:ext cx="3358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Beth Duggar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Grant Coordinator</a:t>
            </a:r>
          </a:p>
        </p:txBody>
      </p:sp>
    </p:spTree>
    <p:extLst>
      <p:ext uri="{BB962C8B-B14F-4D97-AF65-F5344CB8AC3E}">
        <p14:creationId xmlns:p14="http://schemas.microsoft.com/office/powerpoint/2010/main" val="364027906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439396" y="336296"/>
            <a:ext cx="82296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sz="2800" b="1" dirty="0">
                <a:latin typeface="Arial Narrow" panose="020B0606020202030204" pitchFamily="34" charset="0"/>
              </a:rPr>
              <a:t>AGENDA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78" y="1098296"/>
            <a:ext cx="8707244" cy="3911854"/>
          </a:xfrm>
        </p:spPr>
        <p:txBody>
          <a:bodyPr/>
          <a:lstStyle/>
          <a:p>
            <a:r>
              <a:rPr lang="en-US" sz="2800" b="1" dirty="0">
                <a:solidFill>
                  <a:schemeClr val="tx2"/>
                </a:solidFill>
              </a:rPr>
              <a:t>OVERVIEW</a:t>
            </a:r>
            <a:r>
              <a:rPr lang="en-US" sz="2800" dirty="0"/>
              <a:t>                     	                  Bobby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b="1" dirty="0">
                <a:solidFill>
                  <a:schemeClr val="tx2"/>
                </a:solidFill>
              </a:rPr>
              <a:t>CLUB QUALIFICATION                </a:t>
            </a:r>
            <a:r>
              <a:rPr lang="en-US" sz="2800" dirty="0">
                <a:solidFill>
                  <a:schemeClr val="bg1"/>
                </a:solidFill>
              </a:rPr>
              <a:t>Joe</a:t>
            </a:r>
            <a:r>
              <a:rPr lang="en-US" sz="2800" dirty="0"/>
              <a:t> &amp; Laura</a:t>
            </a:r>
          </a:p>
          <a:p>
            <a:endParaRPr lang="en-US" sz="800" dirty="0"/>
          </a:p>
          <a:p>
            <a:r>
              <a:rPr lang="en-US" sz="2800" b="1" dirty="0">
                <a:solidFill>
                  <a:schemeClr val="tx2"/>
                </a:solidFill>
              </a:rPr>
              <a:t>CREATING A PROJECT            	  </a:t>
            </a:r>
            <a:r>
              <a:rPr lang="en-US" sz="2800" dirty="0">
                <a:solidFill>
                  <a:schemeClr val="bg1"/>
                </a:solidFill>
              </a:rPr>
              <a:t>Joe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endParaRPr lang="en-US" sz="2800" dirty="0"/>
          </a:p>
          <a:p>
            <a:endParaRPr lang="en-US" sz="800" dirty="0"/>
          </a:p>
          <a:p>
            <a:r>
              <a:rPr lang="en-US" sz="2800" b="1" dirty="0">
                <a:solidFill>
                  <a:schemeClr val="tx2"/>
                </a:solidFill>
              </a:rPr>
              <a:t>APPLYING FOR A DISTRICT GRANT 	 </a:t>
            </a:r>
            <a:r>
              <a:rPr lang="en-US" sz="2800" dirty="0">
                <a:solidFill>
                  <a:schemeClr val="bg1"/>
                </a:solidFill>
              </a:rPr>
              <a:t>Beth</a:t>
            </a:r>
            <a:endParaRPr lang="en-US" sz="2800" dirty="0"/>
          </a:p>
          <a:p>
            <a:pPr marL="0" indent="0" algn="just">
              <a:buNone/>
            </a:pPr>
            <a:endParaRPr lang="en-US" sz="800" dirty="0"/>
          </a:p>
          <a:p>
            <a:pPr algn="just"/>
            <a:r>
              <a:rPr lang="en-US" sz="2800" b="1" dirty="0">
                <a:solidFill>
                  <a:schemeClr val="tx2"/>
                </a:solidFill>
              </a:rPr>
              <a:t>PROJECT IMPLEMENTATION 	   </a:t>
            </a:r>
            <a:r>
              <a:rPr lang="en-US" sz="2800" dirty="0">
                <a:solidFill>
                  <a:schemeClr val="bg1"/>
                </a:solidFill>
              </a:rPr>
              <a:t>Beth</a:t>
            </a:r>
            <a:r>
              <a:rPr lang="en-US" sz="2800" dirty="0"/>
              <a:t> &amp; Joe</a:t>
            </a:r>
          </a:p>
          <a:p>
            <a:pPr marL="0" indent="0" algn="just">
              <a:buNone/>
            </a:pPr>
            <a:r>
              <a:rPr lang="en-US" dirty="0"/>
              <a:t>																										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20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23950"/>
            <a:ext cx="7620000" cy="28194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Be able to write a successful grant proposal and application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Understand good stewardship practices </a:t>
            </a:r>
          </a:p>
          <a:p>
            <a:pPr marL="0" indent="0">
              <a:buNone/>
              <a:defRPr/>
            </a:pPr>
            <a:r>
              <a:rPr lang="en-US" sz="24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482204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Grants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885950"/>
            <a:ext cx="8610600" cy="2353508"/>
          </a:xfrm>
        </p:spPr>
        <p:txBody>
          <a:bodyPr numCol="2"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Instructions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Timeline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District Grant Checklist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Club Qual and MOU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Single Club Application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Multi-Club Application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strike="sngStrike" dirty="0"/>
              <a:t>District Grant Progress Report Template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strike="sngStrike" dirty="0"/>
              <a:t>District Grant Final Report Template</a:t>
            </a:r>
          </a:p>
          <a:p>
            <a:pPr marL="342900" lvl="1" indent="0">
              <a:buNone/>
              <a:defRPr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4EDE84-2C61-2A4C-8CB3-A3A21519BB39}"/>
              </a:ext>
            </a:extLst>
          </p:cNvPr>
          <p:cNvSpPr txBox="1"/>
          <p:nvPr/>
        </p:nvSpPr>
        <p:spPr>
          <a:xfrm>
            <a:off x="421428" y="972175"/>
            <a:ext cx="10322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Forms can be found on the District 6780 Website </a:t>
            </a:r>
          </a:p>
          <a:p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  <a:hlinkClick r:id="rId2"/>
              </a:rPr>
              <a:t>https://rotarydistrict6780.com/</a:t>
            </a:r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19621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FCE1-49AA-DFFD-5109-D6A5CF280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DISTRICT GRANT APPLICATION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B1D1A-8AAE-F1BF-EA89-EF2FF194F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419349"/>
          </a:xfrm>
        </p:spPr>
        <p:txBody>
          <a:bodyPr/>
          <a:lstStyle/>
          <a:p>
            <a:r>
              <a:rPr lang="en-US" sz="2600" dirty="0"/>
              <a:t>Display Single Club District Grant Application Form</a:t>
            </a:r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161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461C-B22D-AA42-B3A3-B81242E7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Georgia" panose="02040502050405020303" pitchFamily="18" charset="0"/>
              </a:rPr>
              <a:t>SAMPLE BUDGET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AC561EDC-56DB-3443-A3BB-2E1624DAD6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95350"/>
            <a:ext cx="9140668" cy="3448953"/>
          </a:xfrm>
        </p:spPr>
      </p:pic>
    </p:spTree>
    <p:extLst>
      <p:ext uri="{BB962C8B-B14F-4D97-AF65-F5344CB8AC3E}">
        <p14:creationId xmlns:p14="http://schemas.microsoft.com/office/powerpoint/2010/main" val="2628094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95350"/>
            <a:ext cx="7942456" cy="3581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>
                <a:solidFill>
                  <a:schemeClr val="bg1"/>
                </a:solidFill>
              </a:rPr>
              <a:t>Are all District Grant &amp; Global Grant reports up to date?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>
                <a:solidFill>
                  <a:schemeClr val="bg1"/>
                </a:solidFill>
              </a:rPr>
              <a:t>Is your Club qualified for a Grant for 2025-2026?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600" dirty="0">
                <a:solidFill>
                  <a:schemeClr val="bg1"/>
                </a:solidFill>
              </a:rPr>
              <a:t> Two club members attended DG qualification training (this training)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600" dirty="0">
                <a:solidFill>
                  <a:schemeClr val="bg1"/>
                </a:solidFill>
              </a:rPr>
              <a:t> Club Qualification &amp; Club Memorandum of Understanding have been completed and sent </a:t>
            </a:r>
            <a:r>
              <a:rPr lang="en-US" sz="2400" dirty="0">
                <a:solidFill>
                  <a:schemeClr val="bg1"/>
                </a:solidFill>
              </a:rPr>
              <a:t>to Laura Cavin, Beth Duggar and Joe Mikulecky</a:t>
            </a:r>
          </a:p>
          <a:p>
            <a:pPr marL="0" indent="0">
              <a:buNone/>
              <a:defRPr/>
            </a:pPr>
            <a:endParaRPr lang="en-US" sz="2000" b="1" dirty="0">
              <a:solidFill>
                <a:schemeClr val="tx2"/>
              </a:solidFill>
            </a:endParaRPr>
          </a:p>
          <a:p>
            <a:pPr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775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" y="342900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71550"/>
            <a:ext cx="7731512" cy="35814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dirty="0">
                <a:solidFill>
                  <a:schemeClr val="bg1"/>
                </a:solidFill>
              </a:rPr>
              <a:t>Has someone else read the grant application for completeness?</a:t>
            </a:r>
          </a:p>
          <a:p>
            <a:pPr marL="514350" indent="-514350">
              <a:buFont typeface="+mj-lt"/>
              <a:buAutoNum type="arabicPeriod" startAt="3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dirty="0">
                <a:solidFill>
                  <a:schemeClr val="bg1"/>
                </a:solidFill>
              </a:rPr>
              <a:t>Does the timeline match the District Grant timeline?</a:t>
            </a:r>
          </a:p>
          <a:p>
            <a:pPr marL="514350" indent="-514350">
              <a:buFont typeface="+mj-lt"/>
              <a:buAutoNum type="arabicPeriod" startAt="3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dirty="0">
                <a:solidFill>
                  <a:schemeClr val="bg1"/>
                </a:solidFill>
              </a:rPr>
              <a:t>Do you describe how those in need will be helped?</a:t>
            </a:r>
          </a:p>
          <a:p>
            <a:pPr marL="514350" indent="-514350">
              <a:buFont typeface="+mj-lt"/>
              <a:buAutoNum type="arabicPeriod" startAt="3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dirty="0">
                <a:solidFill>
                  <a:schemeClr val="bg1"/>
                </a:solidFill>
              </a:rPr>
              <a:t>Is there Rotarian involvement?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278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42900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810" y="742950"/>
            <a:ext cx="8001000" cy="3733800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  <a:defRPr/>
            </a:pPr>
            <a:r>
              <a:rPr lang="en-US" sz="2600" dirty="0">
                <a:solidFill>
                  <a:schemeClr val="bg1"/>
                </a:solidFill>
              </a:rPr>
              <a:t>How can the benefits be sustained?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600" dirty="0">
                <a:solidFill>
                  <a:schemeClr val="bg1"/>
                </a:solidFill>
              </a:rPr>
              <a:t>Has a project chair (primary contact) been selected &amp; contact info provided?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600" dirty="0">
                <a:solidFill>
                  <a:schemeClr val="bg1"/>
                </a:solidFill>
              </a:rPr>
              <a:t>Is your budget detailed and included?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600" dirty="0">
                <a:solidFill>
                  <a:schemeClr val="bg1"/>
                </a:solidFill>
              </a:rPr>
              <a:t>Do all expenses meet the grant restrictions?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600" dirty="0">
                <a:solidFill>
                  <a:schemeClr val="bg1"/>
                </a:solidFill>
              </a:rPr>
              <a:t>Are all partners listed?  Do their contributions match the budget?</a:t>
            </a: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704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71550"/>
            <a:ext cx="8229600" cy="3467100"/>
          </a:xfrm>
        </p:spPr>
        <p:txBody>
          <a:bodyPr/>
          <a:lstStyle/>
          <a:p>
            <a:pPr marL="457200" indent="-457200">
              <a:buFont typeface="+mj-lt"/>
              <a:buAutoNum type="arabicPeriod" startAt="12"/>
              <a:defRPr/>
            </a:pPr>
            <a:r>
              <a:rPr lang="en-US" sz="2600" dirty="0">
                <a:solidFill>
                  <a:schemeClr val="bg1"/>
                </a:solidFill>
              </a:rPr>
              <a:t>Is the application signed by the President or PE? Does the PE understand his or her responsibilities?</a:t>
            </a:r>
          </a:p>
          <a:p>
            <a:pPr marL="457200" indent="-457200">
              <a:buFont typeface="+mj-lt"/>
              <a:buAutoNum type="arabicPeriod" startAt="12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12"/>
              <a:defRPr/>
            </a:pPr>
            <a:r>
              <a:rPr lang="en-US" sz="2600" dirty="0">
                <a:solidFill>
                  <a:schemeClr val="bg1"/>
                </a:solidFill>
              </a:rPr>
              <a:t>Are letters of support from cooperating partners included?</a:t>
            </a:r>
          </a:p>
          <a:p>
            <a:pPr marL="457200" indent="-457200">
              <a:buFont typeface="+mj-lt"/>
              <a:buAutoNum type="arabicPeriod" startAt="12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12"/>
              <a:defRPr/>
            </a:pPr>
            <a:r>
              <a:rPr lang="en-US" sz="2600" dirty="0">
                <a:solidFill>
                  <a:schemeClr val="bg1"/>
                </a:solidFill>
              </a:rPr>
              <a:t>Have all documents been copied before submitting to the District Grant committee?</a:t>
            </a:r>
          </a:p>
        </p:txBody>
      </p:sp>
    </p:spTree>
    <p:extLst>
      <p:ext uri="{BB962C8B-B14F-4D97-AF65-F5344CB8AC3E}">
        <p14:creationId xmlns:p14="http://schemas.microsoft.com/office/powerpoint/2010/main" val="9138421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3400" y="361950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APPLYING FOR A DISTRICT GRANT</a:t>
            </a:r>
            <a:endParaRPr lang="en-US" altLang="en-US" sz="32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76350"/>
            <a:ext cx="8229600" cy="339407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8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58561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400" b="1" dirty="0">
                <a:latin typeface="Arial Narrow" panose="020B0606020202030204" pitchFamily="34" charset="0"/>
              </a:rPr>
              <a:t>IMPLEMENTATION AND REPORTING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5559694" y="3426381"/>
            <a:ext cx="3358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Beth Duggar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Grant Coordinator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F5C7F6-B177-BF42-BB40-BF5FF37D2856}"/>
              </a:ext>
            </a:extLst>
          </p:cNvPr>
          <p:cNvSpPr txBox="1"/>
          <p:nvPr/>
        </p:nvSpPr>
        <p:spPr>
          <a:xfrm>
            <a:off x="304800" y="3399063"/>
            <a:ext cx="26885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Joe Mikulecky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District Grants Chair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0520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b="1" dirty="0">
                <a:latin typeface="Georgia" panose="02040502050405020303" pitchFamily="18" charset="0"/>
              </a:rPr>
              <a:t>OVERVIEW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304800" y="3486150"/>
            <a:ext cx="45592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Bobby Davis</a:t>
            </a:r>
          </a:p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District Rotary Foundation Chair</a:t>
            </a:r>
          </a:p>
        </p:txBody>
      </p:sp>
    </p:spTree>
    <p:extLst>
      <p:ext uri="{BB962C8B-B14F-4D97-AF65-F5344CB8AC3E}">
        <p14:creationId xmlns:p14="http://schemas.microsoft.com/office/powerpoint/2010/main" val="2232353895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505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Understand how to monitor the progress of your plan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Identify best practices for managing funds and record keeping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Discuss the importance of evaluating a project and applying the lessons learned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Understand the reporting requirements</a:t>
            </a:r>
            <a:r>
              <a:rPr lang="en-US" sz="2400" b="1" dirty="0"/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558697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Successful Project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3909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Personal Contact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Communication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Financial Management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Record Keeping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Follow the Original Plan (or Update)</a:t>
            </a:r>
          </a:p>
        </p:txBody>
      </p:sp>
    </p:spTree>
    <p:extLst>
      <p:ext uri="{BB962C8B-B14F-4D97-AF65-F5344CB8AC3E}">
        <p14:creationId xmlns:p14="http://schemas.microsoft.com/office/powerpoint/2010/main" val="26230010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3147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Ongoing during project implementation and project completion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Based on goals set for the project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Assists with reporting requirements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Use the findings to improve future projects and identify successes you can promote!</a:t>
            </a:r>
          </a:p>
        </p:txBody>
      </p:sp>
    </p:spTree>
    <p:extLst>
      <p:ext uri="{BB962C8B-B14F-4D97-AF65-F5344CB8AC3E}">
        <p14:creationId xmlns:p14="http://schemas.microsoft.com/office/powerpoint/2010/main" val="39473521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3450"/>
            <a:ext cx="8229600" cy="32766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Progress report is due October 1, 2025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Target date for grant completion: March 31, 2026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A final report (including receipts) is due within 2 months of project completion or by May 31, 2026 (whichever comes first)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The final report must be approved by the District Grant Team before the District pays its share of grant funding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93693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District Grant Progress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71550"/>
            <a:ext cx="8229600" cy="3733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Project Description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Rotarian Participation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How many?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What have they done?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Project Status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What has been completed?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What is left to complete?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On schedule for completion?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26506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District Grant Progress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276350"/>
            <a:ext cx="6553200" cy="2971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Funding to Date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Expenditures to Date</a:t>
            </a:r>
          </a:p>
          <a:p>
            <a:pPr marL="695325" lvl="1" indent="-342900">
              <a:buFont typeface="Wingdings" pitchFamily="2" charset="2"/>
              <a:buChar char="q"/>
              <a:defRPr/>
            </a:pPr>
            <a:r>
              <a:rPr lang="en-US" sz="2400" dirty="0"/>
              <a:t>Amount of District Grant Funds Expected      to Be Requested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Certification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7701039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Final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85850"/>
            <a:ext cx="8229600" cy="2971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200" dirty="0"/>
              <a:t> Project Description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200" dirty="0"/>
              <a:t> Rotarian Participation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How many?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What have they done?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200" dirty="0"/>
              <a:t> Project Impacts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How many non-Rotarians benefited?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Expected long term benefits?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Role of any cooperating organization?</a:t>
            </a:r>
          </a:p>
          <a:p>
            <a:pPr lvl="2">
              <a:buFont typeface="Wingdings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42364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Final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276350"/>
            <a:ext cx="7239000" cy="19050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Funding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Expenditures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Amount of District Grant Funds Requested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Certification</a:t>
            </a:r>
          </a:p>
          <a:p>
            <a:pPr marL="0" indent="0">
              <a:buNone/>
              <a:defRPr/>
            </a:pPr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020834-E54D-148F-8085-C1A27F4B6CE9}"/>
              </a:ext>
            </a:extLst>
          </p:cNvPr>
          <p:cNvSpPr txBox="1"/>
          <p:nvPr/>
        </p:nvSpPr>
        <p:spPr>
          <a:xfrm>
            <a:off x="762000" y="3333750"/>
            <a:ext cx="7315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  <a:defRPr/>
            </a:pPr>
            <a:r>
              <a:rPr lang="en-US" sz="2400" b="1" i="1" dirty="0">
                <a:solidFill>
                  <a:schemeClr val="bg1"/>
                </a:solidFill>
              </a:rPr>
              <a:t>Receipts - sort and label by budget category </a:t>
            </a:r>
          </a:p>
          <a:p>
            <a:pPr marL="0" indent="0" algn="ctr">
              <a:buNone/>
              <a:defRPr/>
            </a:pPr>
            <a:r>
              <a:rPr lang="en-US" sz="2400" b="1" i="1" u="sng" dirty="0">
                <a:solidFill>
                  <a:schemeClr val="bg1"/>
                </a:solidFill>
              </a:rPr>
              <a:t>- MUST</a:t>
            </a:r>
            <a:r>
              <a:rPr lang="en-US" sz="2400" b="1" i="1" dirty="0">
                <a:solidFill>
                  <a:schemeClr val="bg1"/>
                </a:solidFill>
              </a:rPr>
              <a:t> be attached to the Final </a:t>
            </a:r>
            <a:r>
              <a:rPr lang="en-US" b="1" i="1" dirty="0">
                <a:solidFill>
                  <a:schemeClr val="bg1"/>
                </a:solidFill>
              </a:rPr>
              <a:t>R</a:t>
            </a:r>
            <a:r>
              <a:rPr lang="en-US" sz="2400" b="1" i="1" dirty="0">
                <a:solidFill>
                  <a:schemeClr val="bg1"/>
                </a:solidFill>
              </a:rPr>
              <a:t>eport!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785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461C-B22D-AA42-B3A3-B81242E7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DISTRICT FUNDS REQUESTED</a:t>
            </a:r>
          </a:p>
        </p:txBody>
      </p:sp>
      <p:pic>
        <p:nvPicPr>
          <p:cNvPr id="7" name="Content Placeholder 6" descr="Table, Excel&#10;&#10;Description automatically generated">
            <a:extLst>
              <a:ext uri="{FF2B5EF4-FFF2-40B4-BE49-F238E27FC236}">
                <a16:creationId xmlns:a16="http://schemas.microsoft.com/office/drawing/2014/main" id="{83F3A794-EA8F-E340-945F-C9008E336A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895350"/>
            <a:ext cx="8222599" cy="3581399"/>
          </a:xfrm>
        </p:spPr>
      </p:pic>
    </p:spTree>
    <p:extLst>
      <p:ext uri="{BB962C8B-B14F-4D97-AF65-F5344CB8AC3E}">
        <p14:creationId xmlns:p14="http://schemas.microsoft.com/office/powerpoint/2010/main" val="26879353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23900" y="273050"/>
            <a:ext cx="76962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Implementation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39407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8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63743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200" b="1" dirty="0">
                <a:latin typeface="Georgia" panose="02040502050405020303" pitchFamily="18" charset="0"/>
              </a:rPr>
              <a:t>2025-26 DISTRICT GRANT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23950"/>
            <a:ext cx="8229600" cy="3505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600" dirty="0"/>
              <a:t>President Elect (PE) and Club identify project in 2024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600" dirty="0"/>
              <a:t>Club becomes qualified to submit a District Grant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en-US" sz="2400" dirty="0"/>
              <a:t>Applications accepted Oct. 27, 2024, to Jan. 31, 2025</a:t>
            </a:r>
          </a:p>
          <a:p>
            <a:pPr>
              <a:buFont typeface="+mj-lt"/>
              <a:buAutoNum type="arabicPeriod" startAt="3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en-US" sz="2600" dirty="0"/>
              <a:t>Applications reviewed &amp;  accepted beginning </a:t>
            </a:r>
          </a:p>
          <a:p>
            <a:pPr marL="0" indent="0">
              <a:buNone/>
              <a:defRPr/>
            </a:pPr>
            <a:r>
              <a:rPr lang="en-US" sz="2600" dirty="0"/>
              <a:t>		02-01-2025</a:t>
            </a:r>
          </a:p>
          <a:p>
            <a:pPr marL="0" indent="0"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18108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b="1" dirty="0">
                <a:latin typeface="Georgia" panose="02040502050405020303" pitchFamily="18" charset="0"/>
              </a:rPr>
              <a:t>How Did It Go?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925361"/>
      </p:ext>
    </p:extLst>
  </p:cSld>
  <p:clrMapOvr>
    <a:masterClrMapping/>
  </p:clrMapOvr>
  <p:transition spd="med"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457200" y="381501"/>
            <a:ext cx="82296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b="1" dirty="0">
                <a:latin typeface="Georgia" panose="02040502050405020303" pitchFamily="18" charset="0"/>
              </a:rPr>
              <a:t>DISTRICT 6780 DISTRICT GRANT CONTACTS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200150"/>
            <a:ext cx="8610600" cy="3394472"/>
          </a:xfrm>
        </p:spPr>
        <p:txBody>
          <a:bodyPr/>
          <a:lstStyle/>
          <a:p>
            <a:r>
              <a:rPr lang="en-US" sz="2800" dirty="0"/>
              <a:t>Joe Mikulecky, District Grants Chair</a:t>
            </a:r>
          </a:p>
          <a:p>
            <a:pPr marL="0" indent="0">
              <a:buNone/>
            </a:pPr>
            <a:r>
              <a:rPr lang="en-US" sz="2800" dirty="0"/>
              <a:t>   Cell: 865.816.4310</a:t>
            </a:r>
            <a:r>
              <a:rPr lang="en-US" sz="2800" dirty="0">
                <a:solidFill>
                  <a:schemeClr val="bg1"/>
                </a:solidFill>
              </a:rPr>
              <a:t>      </a:t>
            </a:r>
            <a:r>
              <a:rPr lang="en-US" sz="2800" u="sng" dirty="0">
                <a:solidFill>
                  <a:schemeClr val="bg1"/>
                </a:solidFill>
                <a:hlinkClick r:id="rId4"/>
              </a:rPr>
              <a:t>joe.mikulecky@gmail.com</a:t>
            </a:r>
            <a:r>
              <a:rPr lang="en-US" sz="2800" u="sng" dirty="0">
                <a:solidFill>
                  <a:schemeClr val="bg1"/>
                </a:solidFill>
              </a:rPr>
              <a:t> </a:t>
            </a:r>
          </a:p>
          <a:p>
            <a:pPr marL="342900" lvl="1" indent="0">
              <a:spcAft>
                <a:spcPts val="300"/>
              </a:spcAft>
              <a:buNone/>
            </a:pPr>
            <a:endParaRPr lang="en-US" sz="2800" dirty="0"/>
          </a:p>
          <a:p>
            <a:r>
              <a:rPr lang="en-US" sz="2800" dirty="0"/>
              <a:t>Beth Duggar, 2025-2026 District Grant Coordinator	Email:  </a:t>
            </a:r>
            <a:r>
              <a:rPr lang="en-US" sz="2400" b="1" dirty="0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bduggar5@gmail.com</a:t>
            </a:r>
            <a:r>
              <a:rPr lang="en-US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97509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Georgia" panose="02040502050405020303" pitchFamily="18" charset="0"/>
              </a:rPr>
              <a:t>Thank You!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09901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" y="302647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200" b="1" dirty="0">
                <a:latin typeface="Georgia" panose="02040502050405020303" pitchFamily="18" charset="0"/>
              </a:rPr>
              <a:t>2025-26 DISTRICT GRANT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666750"/>
            <a:ext cx="8229600" cy="3505200"/>
          </a:xfrm>
        </p:spPr>
        <p:txBody>
          <a:bodyPr/>
          <a:lstStyle/>
          <a:p>
            <a:pPr marL="0" indent="0">
              <a:buNone/>
              <a:defRPr/>
            </a:pPr>
            <a:endParaRPr lang="en-US" sz="800" dirty="0"/>
          </a:p>
          <a:p>
            <a:pPr marL="465138" indent="-465138">
              <a:buNone/>
              <a:defRPr/>
            </a:pPr>
            <a:r>
              <a:rPr lang="en-US" sz="2400" dirty="0"/>
              <a:t>5.	</a:t>
            </a:r>
            <a:r>
              <a:rPr lang="en-US" sz="2600" dirty="0"/>
              <a:t>All DG applications are bundled and submitted to The Rotary Foundation for approval – target date  May 2025</a:t>
            </a:r>
          </a:p>
          <a:p>
            <a:pPr>
              <a:buFont typeface="+mj-lt"/>
              <a:buAutoNum type="arabicPeriod" startAt="3"/>
              <a:defRPr/>
            </a:pPr>
            <a:endParaRPr lang="en-US" sz="800" dirty="0"/>
          </a:p>
          <a:p>
            <a:pPr marL="457200" indent="-457200">
              <a:buAutoNum type="arabicPeriod" startAt="6"/>
              <a:defRPr/>
            </a:pPr>
            <a:r>
              <a:rPr lang="en-US" sz="2600" dirty="0"/>
              <a:t>TRF approves the bundled District Grants &amp; Clubs are 	notified, after TRF approval, they may begin their project – target date June 2025</a:t>
            </a:r>
          </a:p>
          <a:p>
            <a:pPr marL="457200" indent="-457200">
              <a:buAutoNum type="arabicPeriod" startAt="6"/>
              <a:defRPr/>
            </a:pPr>
            <a:endParaRPr lang="en-US" sz="800" dirty="0"/>
          </a:p>
          <a:p>
            <a:pPr marL="457200" indent="-457200">
              <a:buFont typeface="Arial" panose="020B0604020202020204" pitchFamily="34" charset="0"/>
              <a:buAutoNum type="arabicPeriod" startAt="6"/>
              <a:defRPr/>
            </a:pPr>
            <a:r>
              <a:rPr lang="en-US" sz="2600" dirty="0"/>
              <a:t>Project Implementation</a:t>
            </a:r>
          </a:p>
          <a:p>
            <a:pPr marL="457200" indent="-457200">
              <a:buAutoNum type="arabicPeriod" startAt="6"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/>
              <a:t>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5576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200" b="1" dirty="0">
                <a:latin typeface="Georgia" panose="02040502050405020303" pitchFamily="18" charset="0"/>
              </a:rPr>
              <a:t>2025-26 DISTRICT GRANT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19150"/>
            <a:ext cx="8229600" cy="3394075"/>
          </a:xfrm>
        </p:spPr>
        <p:txBody>
          <a:bodyPr/>
          <a:lstStyle/>
          <a:p>
            <a:pPr marL="228600" indent="-228600">
              <a:buFont typeface="+mj-lt"/>
              <a:buAutoNum type="arabicPeriod" startAt="7"/>
              <a:defRPr/>
            </a:pPr>
            <a:endParaRPr lang="en-US" sz="800" dirty="0"/>
          </a:p>
          <a:p>
            <a:pPr marL="0" indent="0">
              <a:buNone/>
              <a:defRPr/>
            </a:pPr>
            <a:r>
              <a:rPr lang="en-US" sz="2400" dirty="0"/>
              <a:t>8.	 P</a:t>
            </a:r>
            <a:r>
              <a:rPr lang="en-US" sz="2600" dirty="0"/>
              <a:t>rogress report due midway through the project and 	 no later than October 1, 2025</a:t>
            </a:r>
          </a:p>
          <a:p>
            <a:pPr marL="228600" indent="-228600">
              <a:buFont typeface="+mj-lt"/>
              <a:buAutoNum type="arabicPeriod" startAt="7"/>
              <a:defRPr/>
            </a:pPr>
            <a:endParaRPr lang="en-US" sz="800" dirty="0"/>
          </a:p>
          <a:p>
            <a:pPr marL="0" indent="0">
              <a:buNone/>
              <a:defRPr/>
            </a:pPr>
            <a:r>
              <a:rPr lang="en-US" sz="2600" dirty="0"/>
              <a:t>9.	 Final report due by May 31, 2026, including receipts 	 for all expenditures</a:t>
            </a:r>
          </a:p>
          <a:p>
            <a:pPr marL="228600" indent="-228600">
              <a:buFont typeface="+mj-lt"/>
              <a:buAutoNum type="arabicPeriod" startAt="7"/>
              <a:defRPr/>
            </a:pPr>
            <a:endParaRPr lang="en-US" sz="800" dirty="0"/>
          </a:p>
          <a:p>
            <a:pPr marL="0" indent="0">
              <a:buNone/>
              <a:defRPr/>
            </a:pPr>
            <a:r>
              <a:rPr lang="en-US" sz="2600" dirty="0"/>
              <a:t>10. District disburses funds after approval of Final               	Repo</a:t>
            </a:r>
            <a:r>
              <a:rPr lang="en-US" sz="2400" dirty="0"/>
              <a:t>rt</a:t>
            </a:r>
          </a:p>
        </p:txBody>
      </p:sp>
    </p:spTree>
    <p:extLst>
      <p:ext uri="{BB962C8B-B14F-4D97-AF65-F5344CB8AC3E}">
        <p14:creationId xmlns:p14="http://schemas.microsoft.com/office/powerpoint/2010/main" val="3340590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GRANT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95350"/>
            <a:ext cx="8458200" cy="35814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Must be humanitarian but are NOT limited to The Rotary Foundation’s seven (7) areas of  focus 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May be local or international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Funded by donations to the Annual Fund by D6780 Rotarians 3 years prior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For Year 2025-2026 donations from the 2022-2023 Rotary year fund District Grants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75603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-762000" y="342900"/>
            <a:ext cx="92964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600" b="1" dirty="0">
                <a:latin typeface="Georgia" panose="02040502050405020303" pitchFamily="18" charset="0"/>
              </a:rPr>
              <a:t>              Rotary’s Seven Areas of Focus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6910CB-E428-597A-4609-DC18499164F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800" y="1047750"/>
            <a:ext cx="5726734" cy="356903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3714229"/>
      </p:ext>
    </p:extLst>
  </p:cSld>
  <p:clrMapOvr>
    <a:masterClrMapping/>
  </p:clrMapOvr>
</p:sld>
</file>

<file path=ppt/theme/theme1.xml><?xml version="1.0" encoding="utf-8"?>
<a:theme xmlns:a="http://schemas.openxmlformats.org/drawingml/2006/main" name="TRF-PowerpointDesignEN_Dark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late_NoMo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TRF-PowerpointDesignEN_Dark.pot</Template>
  <TotalTime>34684</TotalTime>
  <Words>1581</Words>
  <Application>Microsoft Office PowerPoint</Application>
  <PresentationFormat>On-screen Show (16:9)</PresentationFormat>
  <Paragraphs>370</Paragraphs>
  <Slides>52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Arial</vt:lpstr>
      <vt:lpstr>Arial Narrow</vt:lpstr>
      <vt:lpstr>Arial Narrow Bold</vt:lpstr>
      <vt:lpstr>Calibri</vt:lpstr>
      <vt:lpstr>Georgia</vt:lpstr>
      <vt:lpstr>Wingdings</vt:lpstr>
      <vt:lpstr>TRF-PowerpointDesignEN_Dark</vt:lpstr>
      <vt:lpstr>Slate_NoMoE</vt:lpstr>
      <vt:lpstr>D6780 Grant Qualification &amp; Management Seminar</vt:lpstr>
      <vt:lpstr>PowerPoint Presentation</vt:lpstr>
      <vt:lpstr>PowerPoint Presentation</vt:lpstr>
      <vt:lpstr>OVERVIEW</vt:lpstr>
      <vt:lpstr>2025-26 DISTRICT GRANT TIMELINE</vt:lpstr>
      <vt:lpstr>2025-26 DISTRICT GRANT TIMELINE</vt:lpstr>
      <vt:lpstr>2025-26 DISTRICT GRANT TIMELINE</vt:lpstr>
      <vt:lpstr>GRANT BASICS</vt:lpstr>
      <vt:lpstr>              Rotary’s Seven Areas of Focus</vt:lpstr>
      <vt:lpstr>PowerPoint Presentation</vt:lpstr>
      <vt:lpstr>Grant Management</vt:lpstr>
      <vt:lpstr>Stewardship</vt:lpstr>
      <vt:lpstr>CLUB QUALIFICATION</vt:lpstr>
      <vt:lpstr>CLUB MOU &amp; QUALIFICATION FORMS</vt:lpstr>
      <vt:lpstr>Qualification Requirements</vt:lpstr>
      <vt:lpstr>Club Requalification</vt:lpstr>
      <vt:lpstr>Maintaining Qualification</vt:lpstr>
      <vt:lpstr>Club Qualification Plan</vt:lpstr>
      <vt:lpstr>Best Practices/Issues</vt:lpstr>
      <vt:lpstr>Overview &amp; Club Qualification</vt:lpstr>
      <vt:lpstr>CREATING A PROJECT</vt:lpstr>
      <vt:lpstr>Objectives</vt:lpstr>
      <vt:lpstr>Successful Grant Projects</vt:lpstr>
      <vt:lpstr>Community Assessment</vt:lpstr>
      <vt:lpstr>Partners</vt:lpstr>
      <vt:lpstr>Project Planning</vt:lpstr>
      <vt:lpstr>Creating a Budget</vt:lpstr>
      <vt:lpstr>Creating a Project</vt:lpstr>
      <vt:lpstr>APPLYING FOR A DISTRICT GRANT</vt:lpstr>
      <vt:lpstr>Learning Objectives</vt:lpstr>
      <vt:lpstr>District Grants Forms</vt:lpstr>
      <vt:lpstr>DISTRICT GRANT APPLICATION FORM</vt:lpstr>
      <vt:lpstr>SAMPLE BUDGET</vt:lpstr>
      <vt:lpstr>DISTRICT GRANT CHECKLIST</vt:lpstr>
      <vt:lpstr>DISTRICT GRANT CHECKLIST</vt:lpstr>
      <vt:lpstr>DISTRICT GRANT CHECKLIST</vt:lpstr>
      <vt:lpstr>DISTRICT GRANT CHECKLIST</vt:lpstr>
      <vt:lpstr>APPLYING FOR A DISTRICT GRANT</vt:lpstr>
      <vt:lpstr>IMPLEMENTATION AND REPORTING</vt:lpstr>
      <vt:lpstr>Objectives</vt:lpstr>
      <vt:lpstr>Successful Project Implementation</vt:lpstr>
      <vt:lpstr>Evaluation</vt:lpstr>
      <vt:lpstr>District Grant Reports</vt:lpstr>
      <vt:lpstr>District Grant Progress Report Sections</vt:lpstr>
      <vt:lpstr>District Grant Progress Report Sections</vt:lpstr>
      <vt:lpstr>District Grant Final Report Sections</vt:lpstr>
      <vt:lpstr>District Grant Final Report Sections</vt:lpstr>
      <vt:lpstr>DISTRICT FUNDS REQUESTED</vt:lpstr>
      <vt:lpstr>Implementation and Reporting</vt:lpstr>
      <vt:lpstr>How Did It Go?</vt:lpstr>
      <vt:lpstr>PowerPoint Presentation</vt:lpstr>
      <vt:lpstr>Thank You!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Joseph Mikulecky</cp:lastModifiedBy>
  <cp:revision>899</cp:revision>
  <cp:lastPrinted>2023-10-02T15:57:44Z</cp:lastPrinted>
  <dcterms:created xsi:type="dcterms:W3CDTF">2010-04-16T20:11:30Z</dcterms:created>
  <dcterms:modified xsi:type="dcterms:W3CDTF">2024-10-24T19:00:56Z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Bob Kiolbassa</vt:lpwstr>
  </property>
  <property fmtid="{D5CDD505-2E9C-101B-9397-08002B2CF9AE}" pid="3" name="Description0">
    <vt:lpwstr>Powerpoint template using the new brand guidelines. This presentation has a blue gray background on the cover and throughout the other slides.</vt:lpwstr>
  </property>
  <property fmtid="{D5CDD505-2E9C-101B-9397-08002B2CF9AE}" pid="4" name="Status">
    <vt:lpwstr>In Review</vt:lpwstr>
  </property>
  <property fmtid="{D5CDD505-2E9C-101B-9397-08002B2CF9AE}" pid="5" name="WhenToUse">
    <vt:lpwstr/>
  </property>
</Properties>
</file>